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3" r:id="rId2"/>
  </p:sldIdLst>
  <p:sldSz cx="30275213" cy="42811700"/>
  <p:notesSz cx="6858000" cy="9144000"/>
  <p:defaultTextStyle>
    <a:defPPr>
      <a:defRPr lang="en-US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1D4C0DE-CAB1-6247-BE04-7998AE764689}">
          <p14:sldIdLst>
            <p14:sldId id="273"/>
          </p14:sldIdLst>
        </p14:section>
        <p14:section name="Untitled Section" id="{E5462B54-6AE5-2D4D-B6E9-A520C6567BF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구슬 권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B5755"/>
    <a:srgbClr val="FDF3EC"/>
    <a:srgbClr val="F49A3A"/>
    <a:srgbClr val="F8C48A"/>
    <a:srgbClr val="FF6600"/>
    <a:srgbClr val="FF3300"/>
    <a:srgbClr val="FF9933"/>
    <a:srgbClr val="6CA62C"/>
    <a:srgbClr val="FF6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64" autoAdjust="0"/>
    <p:restoredTop sz="99265" autoAdjust="0"/>
  </p:normalViewPr>
  <p:slideViewPr>
    <p:cSldViewPr snapToGrid="0" snapToObjects="1">
      <p:cViewPr>
        <p:scale>
          <a:sx n="33" d="100"/>
          <a:sy n="33" d="100"/>
        </p:scale>
        <p:origin x="1836" y="-3714"/>
      </p:cViewPr>
      <p:guideLst>
        <p:guide orient="horz" pos="13484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13299379"/>
            <a:ext cx="25733931" cy="91767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282" y="24259963"/>
            <a:ext cx="21192649" cy="1094076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03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76283" y="10702928"/>
            <a:ext cx="22548726" cy="228031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14332" y="10702928"/>
            <a:ext cx="67157362" cy="228031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99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267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533" y="27510485"/>
            <a:ext cx="25733931" cy="850287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533" y="18145428"/>
            <a:ext cx="25733931" cy="9365056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17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339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50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67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2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4332" y="62364364"/>
            <a:ext cx="44850417" cy="176370327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69338" y="62364364"/>
            <a:ext cx="44855671" cy="176370327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628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761" y="9583085"/>
            <a:ext cx="13376810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170" indent="0">
              <a:buNone/>
              <a:defRPr sz="9100" b="1"/>
            </a:lvl2pPr>
            <a:lvl3pPr marL="4176339" indent="0">
              <a:buNone/>
              <a:defRPr sz="8200" b="1"/>
            </a:lvl3pPr>
            <a:lvl4pPr marL="6264509" indent="0">
              <a:buNone/>
              <a:defRPr sz="7300" b="1"/>
            </a:lvl4pPr>
            <a:lvl5pPr marL="8352678" indent="0">
              <a:buNone/>
              <a:defRPr sz="7300" b="1"/>
            </a:lvl5pPr>
            <a:lvl6pPr marL="10440848" indent="0">
              <a:buNone/>
              <a:defRPr sz="7300" b="1"/>
            </a:lvl6pPr>
            <a:lvl7pPr marL="12529017" indent="0">
              <a:buNone/>
              <a:defRPr sz="7300" b="1"/>
            </a:lvl7pPr>
            <a:lvl8pPr marL="14617187" indent="0">
              <a:buNone/>
              <a:defRPr sz="7300" b="1"/>
            </a:lvl8pPr>
            <a:lvl9pPr marL="16705356" indent="0">
              <a:buNone/>
              <a:defRPr sz="7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761" y="13576859"/>
            <a:ext cx="13376810" cy="24666281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389" y="9583085"/>
            <a:ext cx="13382065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170" indent="0">
              <a:buNone/>
              <a:defRPr sz="9100" b="1"/>
            </a:lvl2pPr>
            <a:lvl3pPr marL="4176339" indent="0">
              <a:buNone/>
              <a:defRPr sz="8200" b="1"/>
            </a:lvl3pPr>
            <a:lvl4pPr marL="6264509" indent="0">
              <a:buNone/>
              <a:defRPr sz="7300" b="1"/>
            </a:lvl4pPr>
            <a:lvl5pPr marL="8352678" indent="0">
              <a:buNone/>
              <a:defRPr sz="7300" b="1"/>
            </a:lvl5pPr>
            <a:lvl6pPr marL="10440848" indent="0">
              <a:buNone/>
              <a:defRPr sz="7300" b="1"/>
            </a:lvl6pPr>
            <a:lvl7pPr marL="12529017" indent="0">
              <a:buNone/>
              <a:defRPr sz="7300" b="1"/>
            </a:lvl7pPr>
            <a:lvl8pPr marL="14617187" indent="0">
              <a:buNone/>
              <a:defRPr sz="7300" b="1"/>
            </a:lvl8pPr>
            <a:lvl9pPr marL="16705356" indent="0">
              <a:buNone/>
              <a:defRPr sz="7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389" y="13576859"/>
            <a:ext cx="13382065" cy="24666281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39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672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467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3" y="1704540"/>
            <a:ext cx="9960336" cy="7254205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767" y="1704543"/>
            <a:ext cx="16924685" cy="3653860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763" y="8958748"/>
            <a:ext cx="9960336" cy="29284395"/>
          </a:xfrm>
        </p:spPr>
        <p:txBody>
          <a:bodyPr/>
          <a:lstStyle>
            <a:lvl1pPr marL="0" indent="0">
              <a:buNone/>
              <a:defRPr sz="6400"/>
            </a:lvl1pPr>
            <a:lvl2pPr marL="2088170" indent="0">
              <a:buNone/>
              <a:defRPr sz="5500"/>
            </a:lvl2pPr>
            <a:lvl3pPr marL="4176339" indent="0">
              <a:buNone/>
              <a:defRPr sz="4600"/>
            </a:lvl3pPr>
            <a:lvl4pPr marL="6264509" indent="0">
              <a:buNone/>
              <a:defRPr sz="4100"/>
            </a:lvl4pPr>
            <a:lvl5pPr marL="8352678" indent="0">
              <a:buNone/>
              <a:defRPr sz="4100"/>
            </a:lvl5pPr>
            <a:lvl6pPr marL="10440848" indent="0">
              <a:buNone/>
              <a:defRPr sz="4100"/>
            </a:lvl6pPr>
            <a:lvl7pPr marL="12529017" indent="0">
              <a:buNone/>
              <a:defRPr sz="4100"/>
            </a:lvl7pPr>
            <a:lvl8pPr marL="14617187" indent="0">
              <a:buNone/>
              <a:defRPr sz="4100"/>
            </a:lvl8pPr>
            <a:lvl9pPr marL="16705356" indent="0">
              <a:buNone/>
              <a:defRPr sz="4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900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154" y="29968190"/>
            <a:ext cx="18165128" cy="353791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154" y="3825305"/>
            <a:ext cx="18165128" cy="25687020"/>
          </a:xfrm>
        </p:spPr>
        <p:txBody>
          <a:bodyPr/>
          <a:lstStyle>
            <a:lvl1pPr marL="0" indent="0">
              <a:buNone/>
              <a:defRPr sz="14600"/>
            </a:lvl1pPr>
            <a:lvl2pPr marL="2088170" indent="0">
              <a:buNone/>
              <a:defRPr sz="12800"/>
            </a:lvl2pPr>
            <a:lvl3pPr marL="4176339" indent="0">
              <a:buNone/>
              <a:defRPr sz="11000"/>
            </a:lvl3pPr>
            <a:lvl4pPr marL="6264509" indent="0">
              <a:buNone/>
              <a:defRPr sz="9100"/>
            </a:lvl4pPr>
            <a:lvl5pPr marL="8352678" indent="0">
              <a:buNone/>
              <a:defRPr sz="9100"/>
            </a:lvl5pPr>
            <a:lvl6pPr marL="10440848" indent="0">
              <a:buNone/>
              <a:defRPr sz="9100"/>
            </a:lvl6pPr>
            <a:lvl7pPr marL="12529017" indent="0">
              <a:buNone/>
              <a:defRPr sz="9100"/>
            </a:lvl7pPr>
            <a:lvl8pPr marL="14617187" indent="0">
              <a:buNone/>
              <a:defRPr sz="9100"/>
            </a:lvl8pPr>
            <a:lvl9pPr marL="16705356" indent="0">
              <a:buNone/>
              <a:defRPr sz="9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154" y="33506104"/>
            <a:ext cx="18165128" cy="5024426"/>
          </a:xfrm>
        </p:spPr>
        <p:txBody>
          <a:bodyPr/>
          <a:lstStyle>
            <a:lvl1pPr marL="0" indent="0">
              <a:buNone/>
              <a:defRPr sz="6400"/>
            </a:lvl1pPr>
            <a:lvl2pPr marL="2088170" indent="0">
              <a:buNone/>
              <a:defRPr sz="5500"/>
            </a:lvl2pPr>
            <a:lvl3pPr marL="4176339" indent="0">
              <a:buNone/>
              <a:defRPr sz="4600"/>
            </a:lvl3pPr>
            <a:lvl4pPr marL="6264509" indent="0">
              <a:buNone/>
              <a:defRPr sz="4100"/>
            </a:lvl4pPr>
            <a:lvl5pPr marL="8352678" indent="0">
              <a:buNone/>
              <a:defRPr sz="4100"/>
            </a:lvl5pPr>
            <a:lvl6pPr marL="10440848" indent="0">
              <a:buNone/>
              <a:defRPr sz="4100"/>
            </a:lvl6pPr>
            <a:lvl7pPr marL="12529017" indent="0">
              <a:buNone/>
              <a:defRPr sz="4100"/>
            </a:lvl7pPr>
            <a:lvl8pPr marL="14617187" indent="0">
              <a:buNone/>
              <a:defRPr sz="4100"/>
            </a:lvl8pPr>
            <a:lvl9pPr marL="16705356" indent="0">
              <a:buNone/>
              <a:defRPr sz="4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40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  <a:prstGeom prst="rect">
            <a:avLst/>
          </a:prstGeom>
        </p:spPr>
        <p:txBody>
          <a:bodyPr vert="horz" lIns="417634" tIns="208817" rIns="417634" bIns="208817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761" y="9989400"/>
            <a:ext cx="27247692" cy="28253743"/>
          </a:xfrm>
          <a:prstGeom prst="rect">
            <a:avLst/>
          </a:prstGeom>
        </p:spPr>
        <p:txBody>
          <a:bodyPr vert="horz" lIns="417634" tIns="208817" rIns="417634" bIns="208817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 vert="horz" lIns="417634" tIns="208817" rIns="417634" bIns="208817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86686-D8E0-2C49-B6FC-2278CD845509}" type="datetimeFigureOut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 vert="horz" lIns="417634" tIns="208817" rIns="417634" bIns="208817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 vert="horz" lIns="417634" tIns="208817" rIns="417634" bIns="208817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C6DFF-CF74-514F-8BF0-834F4CF59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11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PNG"/><Relationship Id="rId5" Type="http://schemas.openxmlformats.org/officeDocument/2006/relationships/image" Target="../media/image4.em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3204" y="-23153"/>
            <a:ext cx="30288373" cy="42796753"/>
            <a:chOff x="15" y="14947"/>
            <a:chExt cx="30288373" cy="42796753"/>
          </a:xfrm>
        </p:grpSpPr>
        <p:grpSp>
          <p:nvGrpSpPr>
            <p:cNvPr id="15" name="그룹 14"/>
            <p:cNvGrpSpPr/>
            <p:nvPr/>
          </p:nvGrpSpPr>
          <p:grpSpPr>
            <a:xfrm>
              <a:off x="15" y="14947"/>
              <a:ext cx="30288373" cy="42796753"/>
              <a:chOff x="15" y="14947"/>
              <a:chExt cx="30288373" cy="4279675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15" y="14947"/>
                <a:ext cx="30288373" cy="42796753"/>
                <a:chOff x="15" y="14947"/>
                <a:chExt cx="30288373" cy="42796753"/>
              </a:xfrm>
            </p:grpSpPr>
            <p:grpSp>
              <p:nvGrpSpPr>
                <p:cNvPr id="13" name="그룹 12"/>
                <p:cNvGrpSpPr/>
                <p:nvPr/>
              </p:nvGrpSpPr>
              <p:grpSpPr>
                <a:xfrm>
                  <a:off x="15" y="14947"/>
                  <a:ext cx="30288373" cy="42796753"/>
                  <a:chOff x="15" y="14947"/>
                  <a:chExt cx="30288373" cy="42796753"/>
                </a:xfrm>
              </p:grpSpPr>
              <p:grpSp>
                <p:nvGrpSpPr>
                  <p:cNvPr id="12" name="그룹 11"/>
                  <p:cNvGrpSpPr/>
                  <p:nvPr/>
                </p:nvGrpSpPr>
                <p:grpSpPr>
                  <a:xfrm>
                    <a:off x="774" y="14947"/>
                    <a:ext cx="30275211" cy="42796753"/>
                    <a:chOff x="0" y="1"/>
                    <a:chExt cx="30275211" cy="42796753"/>
                  </a:xfrm>
                </p:grpSpPr>
                <p:grpSp>
                  <p:nvGrpSpPr>
                    <p:cNvPr id="2" name="그룹 1"/>
                    <p:cNvGrpSpPr/>
                    <p:nvPr/>
                  </p:nvGrpSpPr>
                  <p:grpSpPr>
                    <a:xfrm>
                      <a:off x="0" y="1"/>
                      <a:ext cx="30275211" cy="42796753"/>
                      <a:chOff x="0" y="1"/>
                      <a:chExt cx="30275211" cy="42796753"/>
                    </a:xfrm>
                  </p:grpSpPr>
                  <p:pic>
                    <p:nvPicPr>
                      <p:cNvPr id="4" name="Picture 3"/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0" y="1"/>
                        <a:ext cx="30275211" cy="42796753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22" name="직사각형 21"/>
                      <p:cNvSpPr/>
                      <p:nvPr/>
                    </p:nvSpPr>
                    <p:spPr>
                      <a:xfrm>
                        <a:off x="12156141" y="40332981"/>
                        <a:ext cx="6007504" cy="1477829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/>
                      </a:p>
                    </p:txBody>
                  </p:sp>
                </p:grpSp>
                <p:pic>
                  <p:nvPicPr>
                    <p:cNvPr id="3" name="그림 2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 flipH="1" flipV="1">
                      <a:off x="17831281" y="2948827"/>
                      <a:ext cx="4614187" cy="1747009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9" name="그림 8"/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19144009" y="2266862"/>
                      <a:ext cx="8987237" cy="2487214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7" name="Picture 6"/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204" y="18954520"/>
                    <a:ext cx="30275184" cy="1930296"/>
                  </a:xfrm>
                  <a:prstGeom prst="rect">
                    <a:avLst/>
                  </a:prstGeom>
                </p:spPr>
              </p:pic>
              <p:pic>
                <p:nvPicPr>
                  <p:cNvPr id="10" name="Picture 9"/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7" y="24677847"/>
                    <a:ext cx="30275968" cy="1930347"/>
                  </a:xfrm>
                  <a:prstGeom prst="rect">
                    <a:avLst/>
                  </a:prstGeom>
                </p:spPr>
              </p:pic>
              <p:pic>
                <p:nvPicPr>
                  <p:cNvPr id="11" name="Picture 10"/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5" y="34712816"/>
                    <a:ext cx="30275180" cy="1981094"/>
                  </a:xfrm>
                  <a:prstGeom prst="rect">
                    <a:avLst/>
                  </a:prstGeom>
                </p:spPr>
              </p:pic>
              <p:sp>
                <p:nvSpPr>
                  <p:cNvPr id="6" name="모서리가 둥근 직사각형 5"/>
                  <p:cNvSpPr/>
                  <p:nvPr/>
                </p:nvSpPr>
                <p:spPr>
                  <a:xfrm>
                    <a:off x="2547257" y="8640863"/>
                    <a:ext cx="24809286" cy="3599114"/>
                  </a:xfrm>
                  <a:prstGeom prst="roundRect">
                    <a:avLst/>
                  </a:prstGeom>
                  <a:solidFill>
                    <a:srgbClr val="FDF3EC"/>
                  </a:solidFill>
                  <a:ln w="114300">
                    <a:solidFill>
                      <a:srgbClr val="F49A3A"/>
                    </a:solidFill>
                    <a:prstDash val="dash"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33" name="직사각형 32"/>
                <p:cNvSpPr/>
                <p:nvPr/>
              </p:nvSpPr>
              <p:spPr>
                <a:xfrm>
                  <a:off x="2547257" y="2367643"/>
                  <a:ext cx="1730829" cy="83275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40" name="TextBox 39"/>
              <p:cNvSpPr txBox="1"/>
              <p:nvPr/>
            </p:nvSpPr>
            <p:spPr>
              <a:xfrm>
                <a:off x="2592977" y="2260841"/>
                <a:ext cx="2226017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6000" b="1" dirty="0">
                    <a:solidFill>
                      <a:srgbClr val="5B5755"/>
                    </a:solidFill>
                  </a:rPr>
                  <a:t>2018</a:t>
                </a:r>
                <a:endParaRPr lang="ko-KR" altLang="en-US" sz="6000" b="1" dirty="0">
                  <a:solidFill>
                    <a:srgbClr val="5B5755"/>
                  </a:solidFill>
                </a:endParaRPr>
              </a:p>
            </p:txBody>
          </p:sp>
        </p:grpSp>
        <p:sp>
          <p:nvSpPr>
            <p:cNvPr id="23" name="Subtitle 2"/>
            <p:cNvSpPr txBox="1">
              <a:spLocks/>
            </p:cNvSpPr>
            <p:nvPr/>
          </p:nvSpPr>
          <p:spPr>
            <a:xfrm>
              <a:off x="3586219" y="21122362"/>
              <a:ext cx="21651222" cy="4394952"/>
            </a:xfrm>
            <a:prstGeom prst="rect">
              <a:avLst/>
            </a:prstGeom>
          </p:spPr>
          <p:txBody>
            <a:bodyPr vert="horz" lIns="0" tIns="0" rIns="0" bIns="0" numCol="2" spcCol="540000" rtlCol="0" anchor="t">
              <a:normAutofit/>
            </a:bodyPr>
            <a:lstStyle>
              <a:lvl1pPr marL="1566127" indent="-1566127" algn="l" defTabSz="2088170" rtl="0" eaLnBrk="1" latinLnBrk="0" hangingPunct="1">
                <a:spcBef>
                  <a:spcPct val="20000"/>
                </a:spcBef>
                <a:buFont typeface="Arial"/>
                <a:buChar char="•"/>
                <a:defRPr sz="14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393276" indent="-1305106" algn="l" defTabSz="2088170" rtl="0" eaLnBrk="1" latinLnBrk="0" hangingPunct="1">
                <a:spcBef>
                  <a:spcPct val="20000"/>
                </a:spcBef>
                <a:buFont typeface="Arial"/>
                <a:buChar char="–"/>
                <a:defRPr sz="1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220424" indent="-1044085" algn="l" defTabSz="2088170" rtl="0" eaLnBrk="1" latinLnBrk="0" hangingPunct="1">
                <a:spcBef>
                  <a:spcPct val="20000"/>
                </a:spcBef>
                <a:buFont typeface="Arial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308593" indent="-1044085" algn="l" defTabSz="2088170" rtl="0" eaLnBrk="1" latinLnBrk="0" hangingPunct="1">
                <a:spcBef>
                  <a:spcPct val="20000"/>
                </a:spcBef>
                <a:buFont typeface="Arial"/>
                <a:buChar char="–"/>
                <a:defRPr sz="9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9396763" indent="-1044085" algn="l" defTabSz="2088170" rtl="0" eaLnBrk="1" latinLnBrk="0" hangingPunct="1">
                <a:spcBef>
                  <a:spcPct val="20000"/>
                </a:spcBef>
                <a:buFont typeface="Arial"/>
                <a:buChar char="»"/>
                <a:defRPr sz="9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1484933" indent="-1044085" algn="l" defTabSz="2088170" rtl="0" eaLnBrk="1" latinLnBrk="0" hangingPunct="1">
                <a:spcBef>
                  <a:spcPct val="20000"/>
                </a:spcBef>
                <a:buFont typeface="Arial"/>
                <a:buChar char="•"/>
                <a:defRPr sz="9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3573102" indent="-1044085" algn="l" defTabSz="2088170" rtl="0" eaLnBrk="1" latinLnBrk="0" hangingPunct="1">
                <a:spcBef>
                  <a:spcPct val="20000"/>
                </a:spcBef>
                <a:buFont typeface="Arial"/>
                <a:buChar char="•"/>
                <a:defRPr sz="9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5661272" indent="-1044085" algn="l" defTabSz="2088170" rtl="0" eaLnBrk="1" latinLnBrk="0" hangingPunct="1">
                <a:spcBef>
                  <a:spcPct val="20000"/>
                </a:spcBef>
                <a:buFont typeface="Arial"/>
                <a:buChar char="•"/>
                <a:defRPr sz="9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7749441" indent="-1044085" algn="l" defTabSz="2088170" rtl="0" eaLnBrk="1" latinLnBrk="0" hangingPunct="1">
                <a:spcBef>
                  <a:spcPct val="20000"/>
                </a:spcBef>
                <a:buFont typeface="Arial"/>
                <a:buChar char="•"/>
                <a:defRPr sz="9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base" latinLnBrk="1">
                <a:buNone/>
              </a:pPr>
              <a:endParaRPr lang="ko-KR" altLang="en-US" sz="3400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endParaRPr>
            </a:p>
          </p:txBody>
        </p:sp>
        <p:sp>
          <p:nvSpPr>
            <p:cNvPr id="20" name="Title 1"/>
            <p:cNvSpPr txBox="1">
              <a:spLocks/>
            </p:cNvSpPr>
            <p:nvPr/>
          </p:nvSpPr>
          <p:spPr>
            <a:xfrm>
              <a:off x="2775277" y="4892000"/>
              <a:ext cx="25665438" cy="3844429"/>
            </a:xfrm>
            <a:prstGeom prst="rect">
              <a:avLst/>
            </a:prstGeom>
          </p:spPr>
          <p:txBody>
            <a:bodyPr vert="horz" lIns="0" tIns="0" rIns="0" bIns="0" rtlCol="0" anchor="t">
              <a:normAutofit fontScale="92500"/>
            </a:bodyPr>
            <a:lstStyle>
              <a:lvl1pPr algn="ctr" defTabSz="2088170" rtl="0" eaLnBrk="1" latinLnBrk="0" hangingPunct="1">
                <a:spcBef>
                  <a:spcPct val="0"/>
                </a:spcBef>
                <a:buNone/>
                <a:defRPr sz="201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10000"/>
                </a:lnSpc>
              </a:pPr>
              <a:r>
                <a:rPr lang="ko-KR" altLang="en-US" sz="14000" dirty="0" err="1">
                  <a:solidFill>
                    <a:srgbClr val="FF66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HY각헤드라인B Pro"/>
                </a:rPr>
                <a:t>중등코딩교육앱</a:t>
              </a:r>
              <a:r>
                <a:rPr lang="ko-KR" altLang="en-US" sz="14000" dirty="0">
                  <a:solidFill>
                    <a:srgbClr val="FF66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HY각헤드라인B Pro"/>
                </a:rPr>
                <a:t> </a:t>
              </a:r>
              <a:r>
                <a:rPr lang="en-US" altLang="ko-KR" sz="14000" dirty="0">
                  <a:solidFill>
                    <a:srgbClr val="FF66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HY각헤드라인B Pro"/>
                </a:rPr>
                <a:t>- </a:t>
              </a:r>
              <a:r>
                <a:rPr lang="ko-KR" altLang="en-US" sz="14000" dirty="0" err="1">
                  <a:solidFill>
                    <a:srgbClr val="FF66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HY각헤드라인B Pro"/>
                </a:rPr>
                <a:t>코딩어떻게</a:t>
              </a:r>
              <a:r>
                <a:rPr lang="ko-KR" altLang="en-US" sz="14000" dirty="0">
                  <a:solidFill>
                    <a:srgbClr val="FF66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HY각헤드라인B Pro"/>
                </a:rPr>
                <a:t> 앱</a:t>
              </a:r>
              <a:r>
                <a:rPr lang="en-US" altLang="ko-KR" sz="14000" dirty="0">
                  <a:solidFill>
                    <a:srgbClr val="FF66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HY각헤드라인B Pro"/>
                </a:rPr>
                <a:t>?</a:t>
              </a:r>
            </a:p>
            <a:p>
              <a:pPr algn="l">
                <a:lnSpc>
                  <a:spcPct val="110000"/>
                </a:lnSpc>
              </a:pPr>
              <a:r>
                <a:rPr lang="en-US" altLang="ko-KR" sz="5200" b="1" dirty="0">
                  <a:latin typeface="Arial Black" panose="020B0A04020102020204" pitchFamily="34" charset="0"/>
                </a:rPr>
                <a:t>Secondary Level Coding Training Game - </a:t>
              </a:r>
              <a:r>
                <a:rPr lang="en-US" sz="5200" dirty="0" err="1">
                  <a:latin typeface="Arial Black" panose="020B0A04020102020204" pitchFamily="34" charset="0"/>
                  <a:ea typeface="다음_SemiBold" panose="02000700060000000000" pitchFamily="2" charset="-127"/>
                  <a:cs typeface="HY각헤드라인B Pro"/>
                </a:rPr>
                <a:t>HowtoCodingApp</a:t>
              </a:r>
              <a:r>
                <a:rPr lang="en-US" sz="5200" dirty="0">
                  <a:latin typeface="Arial Black" panose="020B0A04020102020204" pitchFamily="34" charset="0"/>
                  <a:ea typeface="다음_SemiBold" panose="02000700060000000000" pitchFamily="2" charset="-127"/>
                  <a:cs typeface="HY각헤드라인B Pro"/>
                </a:rPr>
                <a:t>?</a:t>
              </a:r>
            </a:p>
          </p:txBody>
        </p:sp>
        <p:sp>
          <p:nvSpPr>
            <p:cNvPr id="34" name="Subtitle 2"/>
            <p:cNvSpPr txBox="1">
              <a:spLocks/>
            </p:cNvSpPr>
            <p:nvPr/>
          </p:nvSpPr>
          <p:spPr>
            <a:xfrm>
              <a:off x="6854449" y="8730176"/>
              <a:ext cx="19251968" cy="3613103"/>
            </a:xfrm>
            <a:prstGeom prst="rect">
              <a:avLst/>
            </a:prstGeom>
          </p:spPr>
          <p:txBody>
            <a:bodyPr vert="horz" lIns="0" tIns="0" rIns="0" bIns="0" numCol="1" rtlCol="0" anchor="ctr">
              <a:normAutofit/>
            </a:bodyPr>
            <a:lstStyle>
              <a:lvl1pPr marL="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46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208817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417633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1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626450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835267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044084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252901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461718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6705356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80000"/>
                </a:lnSpc>
              </a:pPr>
              <a:r>
                <a:rPr lang="ko-KR" altLang="en-US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게임애니메이션공학과</a:t>
              </a:r>
              <a:endParaRPr lang="en-US" altLang="ko-KR" sz="4500" b="1" dirty="0">
                <a:solidFill>
                  <a:schemeClr val="tx1"/>
                </a:solidFill>
                <a:latin typeface="나눔고딕"/>
                <a:ea typeface="나눔고딕"/>
                <a:cs typeface="나눔고딕"/>
              </a:endParaRPr>
            </a:p>
            <a:p>
              <a:pPr algn="l">
                <a:lnSpc>
                  <a:spcPct val="80000"/>
                </a:lnSpc>
              </a:pPr>
              <a:r>
                <a:rPr lang="ko-KR" altLang="en-US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이현섭</a:t>
              </a:r>
              <a:endParaRPr lang="en-US" altLang="ko-KR" sz="4500" b="1" dirty="0">
                <a:solidFill>
                  <a:schemeClr val="tx1"/>
                </a:solidFill>
                <a:latin typeface="나눔고딕"/>
                <a:ea typeface="나눔고딕"/>
                <a:cs typeface="나눔고딕"/>
              </a:endParaRPr>
            </a:p>
            <a:p>
              <a:pPr algn="l">
                <a:lnSpc>
                  <a:spcPct val="80000"/>
                </a:lnSpc>
              </a:pPr>
              <a:r>
                <a:rPr lang="en-US" altLang="ko-KR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7</a:t>
              </a:r>
              <a:r>
                <a:rPr lang="ko-KR" altLang="en-US" sz="4500" b="1" dirty="0" err="1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면조</a:t>
              </a:r>
              <a:endParaRPr lang="en-US" altLang="ko-KR" sz="4500" b="1" dirty="0">
                <a:solidFill>
                  <a:schemeClr val="tx1"/>
                </a:solidFill>
                <a:latin typeface="나눔고딕"/>
                <a:ea typeface="나눔고딕"/>
                <a:cs typeface="나눔고딕"/>
              </a:endParaRPr>
            </a:p>
            <a:p>
              <a:pPr algn="l">
                <a:lnSpc>
                  <a:spcPct val="80000"/>
                </a:lnSpc>
              </a:pPr>
              <a:r>
                <a:rPr lang="ko-KR" altLang="en-US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이정명</a:t>
              </a:r>
              <a:r>
                <a:rPr lang="en-US" altLang="ko-KR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,</a:t>
              </a:r>
              <a:r>
                <a:rPr lang="ko-KR" altLang="en-US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설동훈</a:t>
              </a:r>
              <a:r>
                <a:rPr lang="en-US" altLang="ko-KR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,</a:t>
              </a:r>
              <a:r>
                <a:rPr lang="ko-KR" altLang="en-US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박세미</a:t>
              </a:r>
              <a:r>
                <a:rPr lang="en-US" altLang="ko-KR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,</a:t>
              </a:r>
              <a:r>
                <a:rPr lang="ko-KR" altLang="en-US" sz="4500" b="1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김주희</a:t>
              </a:r>
              <a:endParaRPr lang="en-US" sz="4500" b="1" dirty="0">
                <a:solidFill>
                  <a:schemeClr val="tx1"/>
                </a:solidFill>
                <a:latin typeface="나눔고딕"/>
                <a:ea typeface="나눔고딕"/>
                <a:cs typeface="나눔고딕"/>
              </a:endParaRPr>
            </a:p>
          </p:txBody>
        </p:sp>
        <p:sp>
          <p:nvSpPr>
            <p:cNvPr id="36" name="Subtitle 2"/>
            <p:cNvSpPr txBox="1">
              <a:spLocks/>
            </p:cNvSpPr>
            <p:nvPr/>
          </p:nvSpPr>
          <p:spPr>
            <a:xfrm>
              <a:off x="3400268" y="36693910"/>
              <a:ext cx="23771097" cy="3341460"/>
            </a:xfrm>
            <a:prstGeom prst="rect">
              <a:avLst/>
            </a:prstGeom>
          </p:spPr>
          <p:txBody>
            <a:bodyPr vert="horz" lIns="0" tIns="0" rIns="0" bIns="0" numCol="1" spcCol="540000" rtlCol="0" anchor="t">
              <a:noAutofit/>
            </a:bodyPr>
            <a:lstStyle>
              <a:lvl1pPr marL="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46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208817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417633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1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626450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835267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044084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252901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461718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6705356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 ▶ 기존 코딩교육 앱들 과의 차별점을 두기 위해 현재 가장 많이 활용되고 있는 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C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계열 언어 중 하나인 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C++ 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언어를 채택하여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개발을 진행하였고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, 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또한 좀 더 교육의 목적에 맞는 기능들을 추가하여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, 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교재로 쓸 수 있도록 하였다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.  </a:t>
              </a:r>
            </a:p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▶ 게임을 진행하면서 생기는 다양한 정보들을 통해 게임을 진행하는 플레이어들의 정보를 수집하고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, 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수집된 데이터를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TensorFlow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를 활용하여 결과를 비교하여 데이터의 정밀도를 높이고 수집된 데이터를 정리하여 교육자료 혹은 기업 등에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제공한다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.</a:t>
              </a:r>
              <a:endParaRPr lang="ko-KR" altLang="en-US" sz="3400" dirty="0">
                <a:solidFill>
                  <a:schemeClr val="tx1"/>
                </a:solidFill>
                <a:latin typeface="나눔고딕"/>
              </a:endParaRPr>
            </a:p>
          </p:txBody>
        </p:sp>
        <p:sp>
          <p:nvSpPr>
            <p:cNvPr id="37" name="Subtitle 2"/>
            <p:cNvSpPr txBox="1">
              <a:spLocks/>
            </p:cNvSpPr>
            <p:nvPr/>
          </p:nvSpPr>
          <p:spPr>
            <a:xfrm>
              <a:off x="3400269" y="26594351"/>
              <a:ext cx="15236492" cy="2998130"/>
            </a:xfrm>
            <a:prstGeom prst="rect">
              <a:avLst/>
            </a:prstGeom>
          </p:spPr>
          <p:txBody>
            <a:bodyPr vert="horz" lIns="0" tIns="0" rIns="0" bIns="0" numCol="1" spcCol="540000" rtlCol="0" anchor="t">
              <a:noAutofit/>
            </a:bodyPr>
            <a:lstStyle>
              <a:lvl1pPr marL="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46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208817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417633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1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626450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835267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044084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252901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461718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6705356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▶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 </a:t>
              </a:r>
              <a:r>
                <a:rPr lang="en-US" altLang="ko-KR" sz="3400" b="1" dirty="0">
                  <a:solidFill>
                    <a:schemeClr val="tx1"/>
                  </a:solidFill>
                  <a:latin typeface="나눔고딕"/>
                </a:rPr>
                <a:t>Server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에 포함된 </a:t>
              </a:r>
              <a:r>
                <a:rPr lang="en-US" altLang="ko-KR" sz="3400" b="1" dirty="0">
                  <a:solidFill>
                    <a:schemeClr val="tx1"/>
                  </a:solidFill>
                  <a:latin typeface="나눔고딕"/>
                </a:rPr>
                <a:t>DB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와</a:t>
              </a:r>
              <a:r>
                <a:rPr lang="ko-KR" altLang="en-US" sz="3400" b="1" dirty="0">
                  <a:solidFill>
                    <a:schemeClr val="tx1"/>
                  </a:solidFill>
                  <a:latin typeface="나눔고딕"/>
                </a:rPr>
                <a:t> </a:t>
              </a:r>
              <a:r>
                <a:rPr lang="en-US" altLang="ko-KR" sz="3400" b="1" dirty="0">
                  <a:solidFill>
                    <a:schemeClr val="tx1"/>
                  </a:solidFill>
                  <a:latin typeface="나눔고딕"/>
                </a:rPr>
                <a:t>Unity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를 연동하여 사용자가 푼 문제와 사용자의 나이를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DB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에 저장시킨다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. DB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에 저장되어 있는 문제를 유형에 맞게 분류하여 사용자에게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보여줄 수 있으며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, 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이를 사용자가 푼 문제를 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DB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에 저장되어 있는 답과 비교 후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정답 여부를 통해 사용자의 수준을 파악할 수 있다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.</a:t>
              </a:r>
            </a:p>
          </p:txBody>
        </p:sp>
        <p:sp>
          <p:nvSpPr>
            <p:cNvPr id="38" name="Subtitle 2"/>
            <p:cNvSpPr txBox="1">
              <a:spLocks/>
            </p:cNvSpPr>
            <p:nvPr/>
          </p:nvSpPr>
          <p:spPr>
            <a:xfrm>
              <a:off x="3412671" y="29592481"/>
              <a:ext cx="14523639" cy="5119863"/>
            </a:xfrm>
            <a:prstGeom prst="rect">
              <a:avLst/>
            </a:prstGeom>
          </p:spPr>
          <p:txBody>
            <a:bodyPr vert="horz" lIns="0" tIns="0" rIns="0" bIns="0" numCol="1" spcCol="540000" rtlCol="0" anchor="t">
              <a:noAutofit/>
            </a:bodyPr>
            <a:lstStyle>
              <a:lvl1pPr marL="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46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208817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417633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1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626450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835267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044084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252901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461718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6705356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 ▶ 기존 코딩교육 앱들 과의 차별점을 두기 위해 현재 가장 많이 활용되고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있는 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C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계열 언어 중 하나인 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C++ 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언어를 채택하여 개발을 진행하였고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, 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또한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좀 더 교육의 목적에 맞는 기능들을 추가하여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, 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교재로 쓸 수 있도록 하였다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.  </a:t>
              </a:r>
            </a:p>
            <a:p>
              <a:pPr algn="l"/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▶ 게임을 진행하면서 생기는 다양한 정보들을 통해 게임을 진행하는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플레이어들의 정보를 수집하고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, 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수집된 데이터를 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TensorFlow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를 활용하여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결과를 비교하여 데이터의 정밀도를 높이고 수집된 데이터를 정리하여 </a:t>
              </a:r>
              <a:endParaRPr lang="en-US" altLang="ko-KR" sz="3400" dirty="0">
                <a:solidFill>
                  <a:schemeClr val="tx1"/>
                </a:solidFill>
                <a:latin typeface="나눔고딕"/>
              </a:endParaRPr>
            </a:p>
            <a:p>
              <a:pPr algn="l" fontAlgn="base"/>
              <a:r>
                <a:rPr lang="ko-KR" altLang="en-US" sz="3400" b="1" dirty="0">
                  <a:solidFill>
                    <a:schemeClr val="tx1"/>
                  </a:solidFill>
                  <a:latin typeface="나눔고딕"/>
                </a:rPr>
                <a:t>교육자료</a:t>
              </a:r>
              <a:r>
                <a:rPr lang="ko-KR" altLang="en-US" sz="3400" dirty="0">
                  <a:solidFill>
                    <a:schemeClr val="tx1"/>
                  </a:solidFill>
                  <a:latin typeface="나눔고딕"/>
                </a:rPr>
                <a:t> 혹은 기업 등에 제공한다</a:t>
              </a:r>
              <a:r>
                <a:rPr lang="en-US" altLang="ko-KR" sz="3400" dirty="0">
                  <a:solidFill>
                    <a:schemeClr val="tx1"/>
                  </a:solidFill>
                  <a:latin typeface="나눔고딕"/>
                </a:rPr>
                <a:t>.</a:t>
              </a:r>
              <a:endParaRPr lang="ko-KR" altLang="en-US" sz="3400" dirty="0">
                <a:solidFill>
                  <a:schemeClr val="tx1"/>
                </a:solidFill>
                <a:latin typeface="나눔고딕"/>
              </a:endParaRPr>
            </a:p>
            <a:p>
              <a:pPr algn="l"/>
              <a:endParaRPr lang="en-US" altLang="ko-KR" sz="3400" dirty="0">
                <a:solidFill>
                  <a:schemeClr val="tx1"/>
                </a:solidFill>
                <a:latin typeface="나눔고딕"/>
                <a:ea typeface="나눔고딕"/>
                <a:cs typeface="나눔고딕"/>
              </a:endParaRPr>
            </a:p>
          </p:txBody>
        </p:sp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3924"/>
            <a:stretch/>
          </p:blipFill>
          <p:spPr>
            <a:xfrm>
              <a:off x="21160440" y="9317372"/>
              <a:ext cx="5571040" cy="2304403"/>
            </a:xfrm>
            <a:prstGeom prst="rect">
              <a:avLst/>
            </a:prstGeom>
          </p:spPr>
        </p:pic>
        <p:sp>
          <p:nvSpPr>
            <p:cNvPr id="29" name="Subtitle 2"/>
            <p:cNvSpPr txBox="1">
              <a:spLocks/>
            </p:cNvSpPr>
            <p:nvPr/>
          </p:nvSpPr>
          <p:spPr>
            <a:xfrm>
              <a:off x="3738618" y="8731427"/>
              <a:ext cx="2490768" cy="3613103"/>
            </a:xfrm>
            <a:prstGeom prst="rect">
              <a:avLst/>
            </a:prstGeom>
          </p:spPr>
          <p:txBody>
            <a:bodyPr vert="horz" lIns="0" tIns="0" rIns="0" bIns="0" numCol="1" rtlCol="0" anchor="ctr">
              <a:normAutofit/>
            </a:bodyPr>
            <a:lstStyle>
              <a:lvl1pPr marL="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46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2088170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417633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11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6264509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835267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0440848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252901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4617187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6705356" indent="0" algn="ctr" defTabSz="2088170" rtl="0" eaLnBrk="1" latinLnBrk="0" hangingPunct="1">
                <a:spcBef>
                  <a:spcPct val="20000"/>
                </a:spcBef>
                <a:buFont typeface="Arial"/>
                <a:buNone/>
                <a:defRPr sz="91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80000"/>
                </a:lnSpc>
              </a:pPr>
              <a:r>
                <a:rPr lang="ko-KR" altLang="en-US" sz="4500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분      야</a:t>
              </a:r>
              <a:endParaRPr lang="en-US" altLang="ko-KR" sz="4500" dirty="0">
                <a:solidFill>
                  <a:schemeClr val="tx1"/>
                </a:solidFill>
                <a:latin typeface="나눔고딕"/>
                <a:ea typeface="나눔고딕"/>
                <a:cs typeface="나눔고딕"/>
              </a:endParaRPr>
            </a:p>
            <a:p>
              <a:pPr algn="dist">
                <a:lnSpc>
                  <a:spcPct val="80000"/>
                </a:lnSpc>
              </a:pPr>
              <a:r>
                <a:rPr lang="ko-KR" altLang="en-US" sz="4500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지도교수</a:t>
              </a:r>
              <a:endParaRPr lang="en-US" altLang="ko-KR" sz="4500" dirty="0">
                <a:solidFill>
                  <a:schemeClr val="tx1"/>
                </a:solidFill>
                <a:latin typeface="나눔고딕"/>
                <a:ea typeface="나눔고딕"/>
                <a:cs typeface="나눔고딕"/>
              </a:endParaRPr>
            </a:p>
            <a:p>
              <a:pPr algn="dist">
                <a:lnSpc>
                  <a:spcPct val="80000"/>
                </a:lnSpc>
              </a:pPr>
              <a:r>
                <a:rPr lang="ko-KR" altLang="en-US" sz="4500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팀      명</a:t>
              </a:r>
              <a:endParaRPr lang="en-US" altLang="ko-KR" sz="4500" dirty="0">
                <a:solidFill>
                  <a:schemeClr val="tx1"/>
                </a:solidFill>
                <a:latin typeface="나눔고딕"/>
                <a:ea typeface="나눔고딕"/>
                <a:cs typeface="나눔고딕"/>
              </a:endParaRPr>
            </a:p>
            <a:p>
              <a:pPr algn="dist">
                <a:lnSpc>
                  <a:spcPct val="80000"/>
                </a:lnSpc>
              </a:pPr>
              <a:r>
                <a:rPr lang="ko-KR" altLang="en-US" sz="4500" dirty="0">
                  <a:solidFill>
                    <a:schemeClr val="tx1"/>
                  </a:solidFill>
                  <a:latin typeface="나눔고딕"/>
                  <a:ea typeface="나눔고딕"/>
                  <a:cs typeface="나눔고딕"/>
                </a:rPr>
                <a:t>팀      원</a:t>
              </a:r>
              <a:endParaRPr lang="en-US" sz="4500" dirty="0">
                <a:solidFill>
                  <a:schemeClr val="tx1"/>
                </a:solidFill>
                <a:latin typeface="나눔고딕"/>
                <a:ea typeface="나눔고딕"/>
                <a:cs typeface="나눔고딕"/>
              </a:endParaRPr>
            </a:p>
          </p:txBody>
        </p:sp>
      </p:grpSp>
      <p:sp>
        <p:nvSpPr>
          <p:cNvPr id="42" name="Subtitle 2"/>
          <p:cNvSpPr txBox="1">
            <a:spLocks/>
          </p:cNvSpPr>
          <p:nvPr/>
        </p:nvSpPr>
        <p:spPr>
          <a:xfrm>
            <a:off x="3500964" y="20893762"/>
            <a:ext cx="25836036" cy="4394952"/>
          </a:xfrm>
          <a:prstGeom prst="rect">
            <a:avLst/>
          </a:prstGeom>
        </p:spPr>
        <p:txBody>
          <a:bodyPr vert="horz" lIns="0" tIns="0" rIns="0" bIns="0" numCol="1" spcCol="540000" rtlCol="0" anchor="t">
            <a:normAutofit/>
          </a:bodyPr>
          <a:lstStyle>
            <a:lvl1pPr marL="1566127" indent="-1566127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4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buFont typeface="Wingdings" charset="2"/>
              <a:buChar char="v"/>
            </a:pPr>
            <a:r>
              <a:rPr lang="ko-KR" altLang="en-US" sz="4000" b="1" dirty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과제 수행 배경 및 필요성</a:t>
            </a:r>
          </a:p>
          <a:p>
            <a:pPr marL="360000" indent="0" fontAlgn="base">
              <a:lnSpc>
                <a:spcPts val="4080"/>
              </a:lnSpc>
              <a:spcBef>
                <a:spcPts val="600"/>
              </a:spcBef>
              <a:buNone/>
            </a:pPr>
            <a:r>
              <a:rPr lang="ko-KR" altLang="en-US" sz="3400" dirty="0">
                <a:latin typeface="나눔고딕"/>
              </a:rPr>
              <a:t>▶</a:t>
            </a:r>
            <a:r>
              <a:rPr lang="en-US" altLang="ko-KR" sz="3400" dirty="0">
                <a:latin typeface="나눔고딕"/>
              </a:rPr>
              <a:t> </a:t>
            </a:r>
            <a:r>
              <a:rPr lang="ko-KR" altLang="en-US" sz="3400" dirty="0">
                <a:latin typeface="나눔고딕"/>
              </a:rPr>
              <a:t>본 과제는 중등 수준의 코딩능력을 지닌</a:t>
            </a:r>
            <a:r>
              <a:rPr lang="en-US" altLang="ko-KR" sz="3400" dirty="0">
                <a:latin typeface="나눔고딕"/>
              </a:rPr>
              <a:t>, </a:t>
            </a:r>
            <a:r>
              <a:rPr lang="ko-KR" altLang="en-US" sz="3400" dirty="0">
                <a:latin typeface="나눔고딕"/>
              </a:rPr>
              <a:t>혹은 코딩을 한 번도 해보지 못한 사람들을 대상으로 코딩에 관한 내용을</a:t>
            </a:r>
            <a:endParaRPr lang="en-US" altLang="ko-KR" sz="3400" dirty="0">
              <a:latin typeface="나눔고딕"/>
            </a:endParaRPr>
          </a:p>
          <a:p>
            <a:pPr marL="360000" indent="0" fontAlgn="base">
              <a:lnSpc>
                <a:spcPts val="4080"/>
              </a:lnSpc>
              <a:spcBef>
                <a:spcPts val="600"/>
              </a:spcBef>
              <a:buNone/>
            </a:pPr>
            <a:r>
              <a:rPr lang="en-US" altLang="ko-KR" sz="3400" dirty="0">
                <a:latin typeface="나눔고딕"/>
              </a:rPr>
              <a:t>  </a:t>
            </a:r>
            <a:r>
              <a:rPr lang="ko-KR" altLang="en-US" sz="3400" dirty="0">
                <a:latin typeface="나눔고딕"/>
              </a:rPr>
              <a:t>알려주는 교육용으로 설계된 게임을 제작하는 것을 목적으로 함</a:t>
            </a:r>
            <a:endParaRPr lang="en-US" altLang="ko-KR" sz="3400" dirty="0">
              <a:latin typeface="나눔고딕"/>
            </a:endParaRPr>
          </a:p>
          <a:p>
            <a:pPr marL="360000" indent="0" fontAlgn="base">
              <a:lnSpc>
                <a:spcPts val="4080"/>
              </a:lnSpc>
              <a:spcBef>
                <a:spcPts val="600"/>
              </a:spcBef>
              <a:buNone/>
            </a:pPr>
            <a:r>
              <a:rPr lang="ko-KR" altLang="en-US" sz="3400" dirty="0">
                <a:latin typeface="나눔고딕"/>
              </a:rPr>
              <a:t> ▶  최종적으로 학교에서</a:t>
            </a:r>
            <a:r>
              <a:rPr lang="en-US" altLang="ko-KR" sz="3400" dirty="0">
                <a:latin typeface="나눔고딕"/>
              </a:rPr>
              <a:t> </a:t>
            </a:r>
            <a:r>
              <a:rPr lang="ko-KR" altLang="en-US" sz="3400" b="1" dirty="0">
                <a:latin typeface="나눔고딕"/>
              </a:rPr>
              <a:t>교재 대신 혹은 교재와 같은 용도로 사용 </a:t>
            </a:r>
            <a:r>
              <a:rPr lang="ko-KR" altLang="en-US" sz="3400" dirty="0">
                <a:latin typeface="나눔고딕"/>
              </a:rPr>
              <a:t>가능한 게임을 제작하는 것이 목적</a:t>
            </a:r>
            <a:endParaRPr lang="en-US" altLang="ko-KR" sz="3400" dirty="0">
              <a:latin typeface="나눔고딕"/>
            </a:endParaRPr>
          </a:p>
          <a:p>
            <a:pPr marL="360000" indent="0" fontAlgn="base">
              <a:lnSpc>
                <a:spcPts val="4080"/>
              </a:lnSpc>
              <a:spcBef>
                <a:spcPts val="600"/>
              </a:spcBef>
              <a:buNone/>
            </a:pPr>
            <a:r>
              <a:rPr lang="ko-KR" altLang="en-US" sz="3400" dirty="0">
                <a:latin typeface="나눔고딕"/>
              </a:rPr>
              <a:t> ▶  코딩교육 필수가 됨에 따라</a:t>
            </a:r>
            <a:r>
              <a:rPr lang="en-US" altLang="ko-KR" sz="3400" dirty="0">
                <a:latin typeface="나눔고딕"/>
              </a:rPr>
              <a:t>, </a:t>
            </a:r>
            <a:r>
              <a:rPr lang="ko-KR" altLang="en-US" sz="3400" dirty="0">
                <a:latin typeface="나눔고딕"/>
              </a:rPr>
              <a:t>코딩 교사의 부족해 생기는 교육강도와 전문성 문제를 해결할 방안</a:t>
            </a:r>
            <a:endParaRPr lang="en-US" altLang="ko-KR" sz="3400" dirty="0">
              <a:latin typeface="나눔고딕"/>
            </a:endParaRPr>
          </a:p>
          <a:p>
            <a:pPr marL="360000" indent="0" fontAlgn="base">
              <a:lnSpc>
                <a:spcPts val="4080"/>
              </a:lnSpc>
              <a:spcBef>
                <a:spcPts val="600"/>
              </a:spcBef>
              <a:buNone/>
            </a:pPr>
            <a:r>
              <a:rPr lang="en-US" altLang="ko-KR" sz="3400" dirty="0">
                <a:latin typeface="나눔고딕"/>
              </a:rPr>
              <a:t> </a:t>
            </a:r>
            <a:r>
              <a:rPr lang="ko-KR" altLang="en-US" sz="3400" dirty="0">
                <a:latin typeface="나눔고딕"/>
              </a:rPr>
              <a:t>▶  다수의 기업과 학교에서 필요한 신뢰성 있는 </a:t>
            </a:r>
            <a:r>
              <a:rPr lang="ko-KR" altLang="en-US" sz="3400" b="1" dirty="0">
                <a:latin typeface="나눔고딕"/>
              </a:rPr>
              <a:t>교육관련데이터를 수집</a:t>
            </a:r>
            <a:r>
              <a:rPr lang="en-US" altLang="ko-KR" sz="3400" b="1" dirty="0">
                <a:latin typeface="나눔고딕"/>
              </a:rPr>
              <a:t> </a:t>
            </a:r>
            <a:r>
              <a:rPr lang="ko-KR" altLang="en-US" sz="3400" b="1" dirty="0">
                <a:latin typeface="나눔고딕"/>
              </a:rPr>
              <a:t>및 분석</a:t>
            </a:r>
            <a:r>
              <a:rPr lang="ko-KR" altLang="en-US" sz="3400" dirty="0">
                <a:latin typeface="나눔고딕"/>
              </a:rPr>
              <a:t>이 필요</a:t>
            </a:r>
          </a:p>
        </p:txBody>
      </p:sp>
      <p:sp>
        <p:nvSpPr>
          <p:cNvPr id="19" name="Rectangle 6"/>
          <p:cNvSpPr>
            <a:spLocks noChangeArrowheads="1"/>
          </p:cNvSpPr>
          <p:nvPr/>
        </p:nvSpPr>
        <p:spPr bwMode="auto">
          <a:xfrm>
            <a:off x="0" y="0"/>
            <a:ext cx="30275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0" y="0"/>
            <a:ext cx="30275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7272" y="40309827"/>
            <a:ext cx="6701947" cy="147830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A11A721-AAEC-4F82-B614-01E7E67447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45138" y="12583724"/>
            <a:ext cx="5724966" cy="3234789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FF32941A-409D-4613-A703-F56D820C7E1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45138" y="15986016"/>
            <a:ext cx="5724966" cy="3240624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853A1D83-A023-4ACB-87CB-A99843F11AC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702415" y="12571095"/>
            <a:ext cx="11810657" cy="6655545"/>
          </a:xfrm>
          <a:prstGeom prst="rect">
            <a:avLst/>
          </a:prstGeom>
        </p:spPr>
      </p:pic>
      <p:pic>
        <p:nvPicPr>
          <p:cNvPr id="44" name="_x134678152" descr="EMB00002e940786">
            <a:extLst>
              <a:ext uri="{FF2B5EF4-FFF2-40B4-BE49-F238E27FC236}">
                <a16:creationId xmlns:a16="http://schemas.microsoft.com/office/drawing/2014/main" id="{CC690963-4EE9-48D9-9289-17BBD331F0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2" b="12561"/>
          <a:stretch/>
        </p:blipFill>
        <p:spPr bwMode="auto">
          <a:xfrm>
            <a:off x="18817154" y="26474665"/>
            <a:ext cx="6224253" cy="3855698"/>
          </a:xfrm>
          <a:prstGeom prst="rect">
            <a:avLst/>
          </a:prstGeom>
          <a:noFill/>
          <a:ln w="19050">
            <a:solidFill>
              <a:srgbClr val="00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1E76BADC-A312-476C-B26D-37D73E351183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7154" y="30654004"/>
            <a:ext cx="6283629" cy="422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069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Words>308</Words>
  <Application>Microsoft Office PowerPoint</Application>
  <PresentationFormat>사용자 지정</PresentationFormat>
  <Paragraphs>35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HY헤드라인M</vt:lpstr>
      <vt:lpstr>나눔고딕</vt:lpstr>
      <vt:lpstr>Arial</vt:lpstr>
      <vt:lpstr>Arial Black</vt:lpstr>
      <vt:lpstr>Calibri</vt:lpstr>
      <vt:lpstr>Wingdings</vt:lpstr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구슬 권</dc:creator>
  <cp:lastModifiedBy>이 정명</cp:lastModifiedBy>
  <cp:revision>89</cp:revision>
  <dcterms:created xsi:type="dcterms:W3CDTF">2017-12-18T00:33:30Z</dcterms:created>
  <dcterms:modified xsi:type="dcterms:W3CDTF">2019-12-01T15:27:01Z</dcterms:modified>
</cp:coreProperties>
</file>

<file path=docProps/thumbnail.jpeg>
</file>